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1" r:id="rId1"/>
  </p:sldMasterIdLst>
  <p:notesMasterIdLst>
    <p:notesMasterId r:id="rId27"/>
  </p:notesMasterIdLst>
  <p:sldIdLst>
    <p:sldId id="267" r:id="rId2"/>
    <p:sldId id="257" r:id="rId3"/>
    <p:sldId id="353" r:id="rId4"/>
    <p:sldId id="303" r:id="rId5"/>
    <p:sldId id="304" r:id="rId6"/>
    <p:sldId id="299" r:id="rId7"/>
    <p:sldId id="309" r:id="rId8"/>
    <p:sldId id="307" r:id="rId9"/>
    <p:sldId id="308" r:id="rId10"/>
    <p:sldId id="310" r:id="rId11"/>
    <p:sldId id="344" r:id="rId12"/>
    <p:sldId id="348" r:id="rId13"/>
    <p:sldId id="316" r:id="rId14"/>
    <p:sldId id="349" r:id="rId15"/>
    <p:sldId id="312" r:id="rId16"/>
    <p:sldId id="313" r:id="rId17"/>
    <p:sldId id="314" r:id="rId18"/>
    <p:sldId id="315" r:id="rId19"/>
    <p:sldId id="350" r:id="rId20"/>
    <p:sldId id="347" r:id="rId21"/>
    <p:sldId id="345" r:id="rId22"/>
    <p:sldId id="346" r:id="rId23"/>
    <p:sldId id="351" r:id="rId24"/>
    <p:sldId id="352" r:id="rId25"/>
    <p:sldId id="268" r:id="rId2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758" autoAdjust="0"/>
  </p:normalViewPr>
  <p:slideViewPr>
    <p:cSldViewPr snapToGrid="0">
      <p:cViewPr varScale="1">
        <p:scale>
          <a:sx n="104" d="100"/>
          <a:sy n="104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E3F2E6F-902F-465F-91D9-59553264F12D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7B0B75D-F24F-46E8-BF29-B2E3D31EC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55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8243-2E39-4BEB-B2D7-080D38D5615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47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B75D-F24F-46E8-BF29-B2E3D31ECDA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82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6A2A-D88F-44F6-8A02-72D4E656E970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73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2FB3-4517-403F-BC0F-78E00D46EE6C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31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22D1-50A3-47E6-A837-570DC64D8FC4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348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1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6A4D-8AA8-416F-9118-B4489A3340F8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73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F32E-4790-47E6-92A4-4B24E6401F95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94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C653-DF66-4A6E-952F-0F0DD17E29A1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7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79E-B72F-4652-BF3F-423B8FCC8CFE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1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8458-B8E1-425C-A00C-44AC9056DE8F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BCC7-2588-46D5-A352-1060C97A267E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5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67C1BF-70A2-419C-BB65-F87755406E6B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57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E4BC-3A34-46DC-90D8-30A286FE6305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42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5ECD17-F6C1-47C3-810A-3BD4F9F197BC}" type="datetime1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690FB5-EFB4-43AC-8F02-8E3FC33F0C5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45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8C365B1-150F-4774-A284-29C356B398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A_文本框 2">
            <a:extLst>
              <a:ext uri="{FF2B5EF4-FFF2-40B4-BE49-F238E27FC236}">
                <a16:creationId xmlns:a16="http://schemas.microsoft.com/office/drawing/2014/main" id="{868A700E-1816-41D1-9463-B13DDCC3432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621697" y="1721764"/>
            <a:ext cx="7151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TW" altLang="en-US" sz="4200" b="1" spc="3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中山大學</a:t>
            </a:r>
            <a:r>
              <a:rPr lang="en-US" altLang="zh-TW" sz="4200" b="1" spc="3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109</a:t>
            </a:r>
            <a:r>
              <a:rPr lang="zh-TW" altLang="en-US" sz="4200" b="1" spc="3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年度</a:t>
            </a:r>
            <a:endParaRPr lang="en-US" altLang="zh-TW" sz="4200" b="1" spc="3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+mn-lt"/>
            </a:endParaRPr>
          </a:p>
          <a:p>
            <a:pPr algn="ctr" defTabSz="914400"/>
            <a:r>
              <a:rPr lang="zh-TW" altLang="en-US" sz="4200" b="1" spc="3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行政</a:t>
            </a:r>
            <a:r>
              <a:rPr lang="zh-TW" altLang="en-US" sz="4200" b="1" spc="3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滿意度暨服務品質</a:t>
            </a:r>
            <a:r>
              <a:rPr lang="zh-TW" altLang="en-US" sz="4200" b="1" spc="300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調查</a:t>
            </a:r>
            <a:endParaRPr lang="zh-CN" altLang="en-US" sz="4200" b="1" spc="3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33F89D0-DAD1-432F-9123-1DF5698F9CB6}"/>
              </a:ext>
            </a:extLst>
          </p:cNvPr>
          <p:cNvSpPr txBox="1"/>
          <p:nvPr/>
        </p:nvSpPr>
        <p:spPr>
          <a:xfrm>
            <a:off x="5764341" y="5215890"/>
            <a:ext cx="5324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TW" altLang="en-US" sz="2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報告人：政經系 陳若蘭 助理教授</a:t>
            </a:r>
            <a:endParaRPr lang="en-US" altLang="zh-TW" sz="26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+mn-lt"/>
            </a:endParaRPr>
          </a:p>
          <a:p>
            <a:pPr algn="ctr" defTabSz="914400"/>
            <a:r>
              <a:rPr lang="en-US" altLang="zh-TW" sz="2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01,</a:t>
            </a:r>
            <a:r>
              <a:rPr lang="zh-TW" altLang="en-US" sz="2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TW" sz="2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2021</a:t>
            </a:r>
            <a:r>
              <a:rPr lang="zh-TW" altLang="en-US" sz="2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　</a:t>
            </a:r>
            <a:endParaRPr lang="zh-CN" altLang="en-US" sz="26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7845BDE-CCAC-467F-8C63-F7333034FFBC}"/>
              </a:ext>
            </a:extLst>
          </p:cNvPr>
          <p:cNvSpPr/>
          <p:nvPr/>
        </p:nvSpPr>
        <p:spPr>
          <a:xfrm>
            <a:off x="4816930" y="3369231"/>
            <a:ext cx="6955971" cy="18466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914400"/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  <a:p>
            <a:pPr algn="ctr" defTabSz="914400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委託單位：黃副校長室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  <a:p>
            <a:pPr algn="ctr" defTabSz="914400"/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  <a:p>
            <a:pPr algn="ctr" defTabSz="914400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執行單位：社科院民意與市場調查研究中心</a:t>
            </a:r>
            <a:endParaRPr lang="zh-CN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0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97281" y="600364"/>
            <a:ext cx="10058400" cy="669248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參、族群分析：職員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助理填答數未來仍有提升空間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4632187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助理填答樣本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228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份有效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樣本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與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年相同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服務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於行政單位者較多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61.84%)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，其次則為教學及服務單位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38.16%)</a:t>
            </a:r>
            <a:endParaRPr lang="en-US" altLang="zh-TW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服務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年資則是以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年以上居多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37.28%)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，其次為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1~5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(32.46%)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→來自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於行政單位、服務年資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較高者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填答較多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10</a:t>
            </a:fld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63892"/>
              </p:ext>
            </p:extLst>
          </p:nvPr>
        </p:nvGraphicFramePr>
        <p:xfrm>
          <a:off x="5786589" y="1845734"/>
          <a:ext cx="5425894" cy="200998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997863">
                  <a:extLst>
                    <a:ext uri="{9D8B030D-6E8A-4147-A177-3AD203B41FA5}">
                      <a16:colId xmlns:a16="http://schemas.microsoft.com/office/drawing/2014/main" val="663404106"/>
                    </a:ext>
                  </a:extLst>
                </a:gridCol>
                <a:gridCol w="1176569">
                  <a:extLst>
                    <a:ext uri="{9D8B030D-6E8A-4147-A177-3AD203B41FA5}">
                      <a16:colId xmlns:a16="http://schemas.microsoft.com/office/drawing/2014/main" val="2303325955"/>
                    </a:ext>
                  </a:extLst>
                </a:gridCol>
                <a:gridCol w="1251462">
                  <a:extLst>
                    <a:ext uri="{9D8B030D-6E8A-4147-A177-3AD203B41FA5}">
                      <a16:colId xmlns:a16="http://schemas.microsoft.com/office/drawing/2014/main" val="3490390678"/>
                    </a:ext>
                  </a:extLst>
                </a:gridCol>
              </a:tblGrid>
              <a:tr h="516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服務單位名稱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39691935"/>
                  </a:ext>
                </a:extLst>
              </a:tr>
              <a:tr h="497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行政單位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141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61.84%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30878212"/>
                  </a:ext>
                </a:extLst>
              </a:tr>
              <a:tr h="497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教學及服務單位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38.16%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51038245"/>
                  </a:ext>
                </a:extLst>
              </a:tr>
              <a:tr h="497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3558687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360295"/>
              </p:ext>
            </p:extLst>
          </p:nvPr>
        </p:nvGraphicFramePr>
        <p:xfrm>
          <a:off x="5759948" y="4025903"/>
          <a:ext cx="5483015" cy="221170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81972">
                  <a:extLst>
                    <a:ext uri="{9D8B030D-6E8A-4147-A177-3AD203B41FA5}">
                      <a16:colId xmlns:a16="http://schemas.microsoft.com/office/drawing/2014/main" val="4212037378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3067259219"/>
                    </a:ext>
                  </a:extLst>
                </a:gridCol>
                <a:gridCol w="1809403">
                  <a:extLst>
                    <a:ext uri="{9D8B030D-6E8A-4147-A177-3AD203B41FA5}">
                      <a16:colId xmlns:a16="http://schemas.microsoft.com/office/drawing/2014/main" val="1369181219"/>
                    </a:ext>
                  </a:extLst>
                </a:gridCol>
              </a:tblGrid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服務年資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48894154"/>
                  </a:ext>
                </a:extLst>
              </a:tr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未滿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11.40%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61983143"/>
                  </a:ext>
                </a:extLst>
              </a:tr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1~5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32.46%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97867467"/>
                  </a:ext>
                </a:extLst>
              </a:tr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6~10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18.86%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08711239"/>
                  </a:ext>
                </a:extLst>
              </a:tr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37.28%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62127528"/>
                  </a:ext>
                </a:extLst>
              </a:tr>
              <a:tr h="36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83466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1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四項共同題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四項自選題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)(1/10)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853410" cy="440959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針對行政滿意度暨服務品質平均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資處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務處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10676"/>
              </p:ext>
            </p:extLst>
          </p:nvPr>
        </p:nvGraphicFramePr>
        <p:xfrm>
          <a:off x="5076479" y="1845734"/>
          <a:ext cx="6136004" cy="440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531">
                  <a:extLst>
                    <a:ext uri="{9D8B030D-6E8A-4147-A177-3AD203B41FA5}">
                      <a16:colId xmlns:a16="http://schemas.microsoft.com/office/drawing/2014/main" val="3911519943"/>
                    </a:ext>
                  </a:extLst>
                </a:gridCol>
                <a:gridCol w="1234564">
                  <a:extLst>
                    <a:ext uri="{9D8B030D-6E8A-4147-A177-3AD203B41FA5}">
                      <a16:colId xmlns:a16="http://schemas.microsoft.com/office/drawing/2014/main" val="4049528965"/>
                    </a:ext>
                  </a:extLst>
                </a:gridCol>
                <a:gridCol w="1234564">
                  <a:extLst>
                    <a:ext uri="{9D8B030D-6E8A-4147-A177-3AD203B41FA5}">
                      <a16:colId xmlns:a16="http://schemas.microsoft.com/office/drawing/2014/main" val="3866671265"/>
                    </a:ext>
                  </a:extLst>
                </a:gridCol>
                <a:gridCol w="1098345">
                  <a:extLst>
                    <a:ext uri="{9D8B030D-6E8A-4147-A177-3AD203B41FA5}">
                      <a16:colId xmlns:a16="http://schemas.microsoft.com/office/drawing/2014/main" val="2608478310"/>
                    </a:ext>
                  </a:extLst>
                </a:gridCol>
              </a:tblGrid>
              <a:tr h="327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八項問項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11767224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1018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4.1515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4.0250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3.8798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54278884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4.1887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4.2249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3.8450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639370369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4.1837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4.2956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3.9463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73932680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4.3129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4.1547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4.1930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0375691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4.4557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4.3888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4.0824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94418046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4.1417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3.9989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3.9478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82177121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4.3749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3.9911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53371521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4.5079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4.2580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4.2924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37606268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4.4131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4.2748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39085995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4.1821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3.7750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3.9817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4302950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4.2849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4.1337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4.1999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97378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036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肆、結果分析：行政滿意度暨服務品質滿意度評比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(108.109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年綜合八項評比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)(2/10)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85867"/>
              </p:ext>
            </p:extLst>
          </p:nvPr>
        </p:nvGraphicFramePr>
        <p:xfrm>
          <a:off x="469900" y="1629826"/>
          <a:ext cx="11328399" cy="4510831"/>
        </p:xfrm>
        <a:graphic>
          <a:graphicData uri="http://schemas.openxmlformats.org/drawingml/2006/table">
            <a:tbl>
              <a:tblPr/>
              <a:tblGrid>
                <a:gridCol w="593915">
                  <a:extLst>
                    <a:ext uri="{9D8B030D-6E8A-4147-A177-3AD203B41FA5}">
                      <a16:colId xmlns:a16="http://schemas.microsoft.com/office/drawing/2014/main" val="4058302986"/>
                    </a:ext>
                  </a:extLst>
                </a:gridCol>
                <a:gridCol w="1661335">
                  <a:extLst>
                    <a:ext uri="{9D8B030D-6E8A-4147-A177-3AD203B41FA5}">
                      <a16:colId xmlns:a16="http://schemas.microsoft.com/office/drawing/2014/main" val="2902110435"/>
                    </a:ext>
                  </a:extLst>
                </a:gridCol>
                <a:gridCol w="1681661">
                  <a:extLst>
                    <a:ext uri="{9D8B030D-6E8A-4147-A177-3AD203B41FA5}">
                      <a16:colId xmlns:a16="http://schemas.microsoft.com/office/drawing/2014/main" val="1051873963"/>
                    </a:ext>
                  </a:extLst>
                </a:gridCol>
                <a:gridCol w="573590">
                  <a:extLst>
                    <a:ext uri="{9D8B030D-6E8A-4147-A177-3AD203B41FA5}">
                      <a16:colId xmlns:a16="http://schemas.microsoft.com/office/drawing/2014/main" val="99166667"/>
                    </a:ext>
                  </a:extLst>
                </a:gridCol>
                <a:gridCol w="1689479">
                  <a:extLst>
                    <a:ext uri="{9D8B030D-6E8A-4147-A177-3AD203B41FA5}">
                      <a16:colId xmlns:a16="http://schemas.microsoft.com/office/drawing/2014/main" val="2915879646"/>
                    </a:ext>
                  </a:extLst>
                </a:gridCol>
                <a:gridCol w="1797461">
                  <a:extLst>
                    <a:ext uri="{9D8B030D-6E8A-4147-A177-3AD203B41FA5}">
                      <a16:colId xmlns:a16="http://schemas.microsoft.com/office/drawing/2014/main" val="496164773"/>
                    </a:ext>
                  </a:extLst>
                </a:gridCol>
                <a:gridCol w="439938">
                  <a:extLst>
                    <a:ext uri="{9D8B030D-6E8A-4147-A177-3AD203B41FA5}">
                      <a16:colId xmlns:a16="http://schemas.microsoft.com/office/drawing/2014/main" val="800950956"/>
                    </a:ext>
                  </a:extLst>
                </a:gridCol>
                <a:gridCol w="1240945">
                  <a:extLst>
                    <a:ext uri="{9D8B030D-6E8A-4147-A177-3AD203B41FA5}">
                      <a16:colId xmlns:a16="http://schemas.microsoft.com/office/drawing/2014/main" val="2041501666"/>
                    </a:ext>
                  </a:extLst>
                </a:gridCol>
                <a:gridCol w="1650075">
                  <a:extLst>
                    <a:ext uri="{9D8B030D-6E8A-4147-A177-3AD203B41FA5}">
                      <a16:colId xmlns:a16="http://schemas.microsoft.com/office/drawing/2014/main" val="1558110960"/>
                    </a:ext>
                  </a:extLst>
                </a:gridCol>
              </a:tblGrid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年教師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年教師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年職員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年職員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年學生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年學生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55291"/>
                  </a:ext>
                </a:extLst>
              </a:tr>
              <a:tr h="371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727292"/>
                  </a:ext>
                </a:extLst>
              </a:tr>
              <a:tr h="371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45706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95223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30665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85313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84343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09755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010278"/>
                  </a:ext>
                </a:extLst>
              </a:tr>
              <a:tr h="5140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5318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05795"/>
                  </a:ext>
                </a:extLst>
              </a:tr>
              <a:tr h="361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35" marR="5635" marT="56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260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660070" cy="44095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針對前四項構面平均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723900" indent="-7239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四項共同題平均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)(3/10)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93002"/>
              </p:ext>
            </p:extLst>
          </p:nvPr>
        </p:nvGraphicFramePr>
        <p:xfrm>
          <a:off x="4814470" y="1845734"/>
          <a:ext cx="6398013" cy="440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783">
                  <a:extLst>
                    <a:ext uri="{9D8B030D-6E8A-4147-A177-3AD203B41FA5}">
                      <a16:colId xmlns:a16="http://schemas.microsoft.com/office/drawing/2014/main" val="131552237"/>
                    </a:ext>
                  </a:extLst>
                </a:gridCol>
                <a:gridCol w="1077426">
                  <a:extLst>
                    <a:ext uri="{9D8B030D-6E8A-4147-A177-3AD203B41FA5}">
                      <a16:colId xmlns:a16="http://schemas.microsoft.com/office/drawing/2014/main" val="2046532353"/>
                    </a:ext>
                  </a:extLst>
                </a:gridCol>
                <a:gridCol w="1357658">
                  <a:extLst>
                    <a:ext uri="{9D8B030D-6E8A-4147-A177-3AD203B41FA5}">
                      <a16:colId xmlns:a16="http://schemas.microsoft.com/office/drawing/2014/main" val="1591812350"/>
                    </a:ext>
                  </a:extLst>
                </a:gridCol>
                <a:gridCol w="1076146">
                  <a:extLst>
                    <a:ext uri="{9D8B030D-6E8A-4147-A177-3AD203B41FA5}">
                      <a16:colId xmlns:a16="http://schemas.microsoft.com/office/drawing/2014/main" val="2080028117"/>
                    </a:ext>
                  </a:extLst>
                </a:gridCol>
              </a:tblGrid>
              <a:tr h="528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四項構面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75107749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06160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4.1991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4.0095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3.8923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41126919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4.1283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4.2169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3.9376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40558583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4.0655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4.2323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3.8637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312706671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4.3119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4.1340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4.1829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60516315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4.4061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4.3861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4.1000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47651916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4.1881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4.0642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4.0380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53461483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4.3333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3.9555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15054068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4.5019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4.2195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4.3149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25270202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4.3750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4.2445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16590980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4.1290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3.7416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4.0026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35937326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4.3178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4.0778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4.2412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9984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2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077881" y="0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肆、結果分析：行政滿意度暨服務品質滿意度評比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(108.109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年綜合四項評比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)( 4/10)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26125"/>
              </p:ext>
            </p:extLst>
          </p:nvPr>
        </p:nvGraphicFramePr>
        <p:xfrm>
          <a:off x="419104" y="1329792"/>
          <a:ext cx="11468097" cy="4959056"/>
        </p:xfrm>
        <a:graphic>
          <a:graphicData uri="http://schemas.openxmlformats.org/drawingml/2006/table">
            <a:tbl>
              <a:tblPr/>
              <a:tblGrid>
                <a:gridCol w="488456">
                  <a:extLst>
                    <a:ext uri="{9D8B030D-6E8A-4147-A177-3AD203B41FA5}">
                      <a16:colId xmlns:a16="http://schemas.microsoft.com/office/drawing/2014/main" val="1397837529"/>
                    </a:ext>
                  </a:extLst>
                </a:gridCol>
                <a:gridCol w="1327640">
                  <a:extLst>
                    <a:ext uri="{9D8B030D-6E8A-4147-A177-3AD203B41FA5}">
                      <a16:colId xmlns:a16="http://schemas.microsoft.com/office/drawing/2014/main" val="278492205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945928167"/>
                    </a:ext>
                  </a:extLst>
                </a:gridCol>
                <a:gridCol w="1098061">
                  <a:extLst>
                    <a:ext uri="{9D8B030D-6E8A-4147-A177-3AD203B41FA5}">
                      <a16:colId xmlns:a16="http://schemas.microsoft.com/office/drawing/2014/main" val="1919894353"/>
                    </a:ext>
                  </a:extLst>
                </a:gridCol>
                <a:gridCol w="1657839">
                  <a:extLst>
                    <a:ext uri="{9D8B030D-6E8A-4147-A177-3AD203B41FA5}">
                      <a16:colId xmlns:a16="http://schemas.microsoft.com/office/drawing/2014/main" val="1404681369"/>
                    </a:ext>
                  </a:extLst>
                </a:gridCol>
                <a:gridCol w="1918623">
                  <a:extLst>
                    <a:ext uri="{9D8B030D-6E8A-4147-A177-3AD203B41FA5}">
                      <a16:colId xmlns:a16="http://schemas.microsoft.com/office/drawing/2014/main" val="2373120463"/>
                    </a:ext>
                  </a:extLst>
                </a:gridCol>
                <a:gridCol w="528484">
                  <a:extLst>
                    <a:ext uri="{9D8B030D-6E8A-4147-A177-3AD203B41FA5}">
                      <a16:colId xmlns:a16="http://schemas.microsoft.com/office/drawing/2014/main" val="2897196924"/>
                    </a:ext>
                  </a:extLst>
                </a:gridCol>
                <a:gridCol w="1678413">
                  <a:extLst>
                    <a:ext uri="{9D8B030D-6E8A-4147-A177-3AD203B41FA5}">
                      <a16:colId xmlns:a16="http://schemas.microsoft.com/office/drawing/2014/main" val="727912416"/>
                    </a:ext>
                  </a:extLst>
                </a:gridCol>
                <a:gridCol w="1373581">
                  <a:extLst>
                    <a:ext uri="{9D8B030D-6E8A-4147-A177-3AD203B41FA5}">
                      <a16:colId xmlns:a16="http://schemas.microsoft.com/office/drawing/2014/main" val="2805289917"/>
                    </a:ext>
                  </a:extLst>
                </a:gridCol>
              </a:tblGrid>
              <a:tr h="587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年教師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年教師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年職員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年職員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名次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年學生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年學生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62507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67999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63809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013843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47300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21205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0129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80955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92897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86052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3562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88" marR="5588" marT="55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7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660070" cy="44095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位置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標示、設施及動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線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：空間環境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)(5/10)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72"/>
              </p:ext>
            </p:extLst>
          </p:nvPr>
        </p:nvGraphicFramePr>
        <p:xfrm>
          <a:off x="4814470" y="1845734"/>
          <a:ext cx="6398013" cy="440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008">
                  <a:extLst>
                    <a:ext uri="{9D8B030D-6E8A-4147-A177-3AD203B41FA5}">
                      <a16:colId xmlns:a16="http://schemas.microsoft.com/office/drawing/2014/main" val="1152307295"/>
                    </a:ext>
                  </a:extLst>
                </a:gridCol>
                <a:gridCol w="1399885">
                  <a:extLst>
                    <a:ext uri="{9D8B030D-6E8A-4147-A177-3AD203B41FA5}">
                      <a16:colId xmlns:a16="http://schemas.microsoft.com/office/drawing/2014/main" val="4269311624"/>
                    </a:ext>
                  </a:extLst>
                </a:gridCol>
                <a:gridCol w="1399885">
                  <a:extLst>
                    <a:ext uri="{9D8B030D-6E8A-4147-A177-3AD203B41FA5}">
                      <a16:colId xmlns:a16="http://schemas.microsoft.com/office/drawing/2014/main" val="2960256153"/>
                    </a:ext>
                  </a:extLst>
                </a:gridCol>
                <a:gridCol w="1177235">
                  <a:extLst>
                    <a:ext uri="{9D8B030D-6E8A-4147-A177-3AD203B41FA5}">
                      <a16:colId xmlns:a16="http://schemas.microsoft.com/office/drawing/2014/main" val="972549930"/>
                    </a:ext>
                  </a:extLst>
                </a:gridCol>
              </a:tblGrid>
              <a:tr h="327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空間環境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13600455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140825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4.0926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4.0380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3.9118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43918431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4.1389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4.2542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3.9652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5564599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4.0000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4.2636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3.8918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14243990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4.2826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4.1860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4.2353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0988049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4.3478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4.4762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4.1103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03598862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4.2424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4.0758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4.0825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5258889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4.3333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4.0410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49334076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4.1951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4.2525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8884785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4.3500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4.3171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95539816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3.7750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3.9114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1727690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4.2258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4.0276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4.1411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4931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660070" cy="4409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針對業務內容流程熟悉度、合理業務流程及等待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時間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：專業素質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)(6/10)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11563"/>
              </p:ext>
            </p:extLst>
          </p:nvPr>
        </p:nvGraphicFramePr>
        <p:xfrm>
          <a:off x="5227319" y="1845734"/>
          <a:ext cx="6482082" cy="429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0310">
                  <a:extLst>
                    <a:ext uri="{9D8B030D-6E8A-4147-A177-3AD203B41FA5}">
                      <a16:colId xmlns:a16="http://schemas.microsoft.com/office/drawing/2014/main" val="796139037"/>
                    </a:ext>
                  </a:extLst>
                </a:gridCol>
                <a:gridCol w="1080131">
                  <a:extLst>
                    <a:ext uri="{9D8B030D-6E8A-4147-A177-3AD203B41FA5}">
                      <a16:colId xmlns:a16="http://schemas.microsoft.com/office/drawing/2014/main" val="1255816770"/>
                    </a:ext>
                  </a:extLst>
                </a:gridCol>
                <a:gridCol w="1260540">
                  <a:extLst>
                    <a:ext uri="{9D8B030D-6E8A-4147-A177-3AD203B41FA5}">
                      <a16:colId xmlns:a16="http://schemas.microsoft.com/office/drawing/2014/main" val="3996396035"/>
                    </a:ext>
                  </a:extLst>
                </a:gridCol>
                <a:gridCol w="1181101">
                  <a:extLst>
                    <a:ext uri="{9D8B030D-6E8A-4147-A177-3AD203B41FA5}">
                      <a16:colId xmlns:a16="http://schemas.microsoft.com/office/drawing/2014/main" val="2459472973"/>
                    </a:ext>
                  </a:extLst>
                </a:gridCol>
              </a:tblGrid>
              <a:tr h="319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專業素質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4577818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461123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4.2281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4.0125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3.9545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646255969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4.1053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4.1525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3.9901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57494917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4.1190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4.2455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3.8858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91815197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4.3265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4.1522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4.1471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7835821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4.4583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4.3409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4.1138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07895599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4.1765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4.0149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4.0885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758596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4.3333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3.9503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00419616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4.5758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4.2195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4.3465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72194152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4.4500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4.2439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77032882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4.0244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3.6694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4.0617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17609688"/>
                  </a:ext>
                </a:extLst>
              </a:tr>
              <a:tr h="331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4.4000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4.1824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4.3171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1344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660070" cy="44095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針對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接聽電話、行政服務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態度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：服務態度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)(7/10)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42314"/>
              </p:ext>
            </p:extLst>
          </p:nvPr>
        </p:nvGraphicFramePr>
        <p:xfrm>
          <a:off x="5266728" y="1845734"/>
          <a:ext cx="6087071" cy="440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698">
                  <a:extLst>
                    <a:ext uri="{9D8B030D-6E8A-4147-A177-3AD203B41FA5}">
                      <a16:colId xmlns:a16="http://schemas.microsoft.com/office/drawing/2014/main" val="3158966870"/>
                    </a:ext>
                  </a:extLst>
                </a:gridCol>
                <a:gridCol w="1118804">
                  <a:extLst>
                    <a:ext uri="{9D8B030D-6E8A-4147-A177-3AD203B41FA5}">
                      <a16:colId xmlns:a16="http://schemas.microsoft.com/office/drawing/2014/main" val="4200063955"/>
                    </a:ext>
                  </a:extLst>
                </a:gridCol>
                <a:gridCol w="1409765">
                  <a:extLst>
                    <a:ext uri="{9D8B030D-6E8A-4147-A177-3AD203B41FA5}">
                      <a16:colId xmlns:a16="http://schemas.microsoft.com/office/drawing/2014/main" val="3033024568"/>
                    </a:ext>
                  </a:extLst>
                </a:gridCol>
                <a:gridCol w="1118804">
                  <a:extLst>
                    <a:ext uri="{9D8B030D-6E8A-4147-A177-3AD203B41FA5}">
                      <a16:colId xmlns:a16="http://schemas.microsoft.com/office/drawing/2014/main" val="294664514"/>
                    </a:ext>
                  </a:extLst>
                </a:gridCol>
              </a:tblGrid>
              <a:tr h="327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服務態度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2088756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83952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4.3091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4.0247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3.8885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389502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4.1579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4.2712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3.9151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5342021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4.1190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4.2273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3.8791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7392022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4.3469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4.1087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4.1729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81473432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4.4583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4.3636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4.0905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18947159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4.1515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4.1515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3.9787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47486150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4.3333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3.8931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92888866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4.6970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4.2683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4.3535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15191290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4.4500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4.2317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7268794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4.1707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3.8443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4.0500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53684978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4.4167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4.0676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4.2919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312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97281" y="1845734"/>
            <a:ext cx="3660070" cy="44095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針對網頁資訊、內容更新及提供詳盡流程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解說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及環安中心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：資訊效率及親民性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)(8/10)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21768"/>
              </p:ext>
            </p:extLst>
          </p:nvPr>
        </p:nvGraphicFramePr>
        <p:xfrm>
          <a:off x="5274598" y="1845734"/>
          <a:ext cx="6371301" cy="440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618">
                  <a:extLst>
                    <a:ext uri="{9D8B030D-6E8A-4147-A177-3AD203B41FA5}">
                      <a16:colId xmlns:a16="http://schemas.microsoft.com/office/drawing/2014/main" val="3679379223"/>
                    </a:ext>
                  </a:extLst>
                </a:gridCol>
                <a:gridCol w="1171045">
                  <a:extLst>
                    <a:ext uri="{9D8B030D-6E8A-4147-A177-3AD203B41FA5}">
                      <a16:colId xmlns:a16="http://schemas.microsoft.com/office/drawing/2014/main" val="2204877143"/>
                    </a:ext>
                  </a:extLst>
                </a:gridCol>
                <a:gridCol w="1475593">
                  <a:extLst>
                    <a:ext uri="{9D8B030D-6E8A-4147-A177-3AD203B41FA5}">
                      <a16:colId xmlns:a16="http://schemas.microsoft.com/office/drawing/2014/main" val="133744986"/>
                    </a:ext>
                  </a:extLst>
                </a:gridCol>
                <a:gridCol w="1171045">
                  <a:extLst>
                    <a:ext uri="{9D8B030D-6E8A-4147-A177-3AD203B41FA5}">
                      <a16:colId xmlns:a16="http://schemas.microsoft.com/office/drawing/2014/main" val="1840896166"/>
                    </a:ext>
                  </a:extLst>
                </a:gridCol>
              </a:tblGrid>
              <a:tr h="327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資訊效率及親民性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01697841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83194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4.1667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3.9630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3.8144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5022388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4.1111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4.1897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3.8799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2806739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4.0238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4.1927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3.7981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64743062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4.2917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4.0889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4.1765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56171058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4.3600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4.3636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4.0854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7384719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4.1818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4.0147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4.0021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52074261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4.3333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3.9374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25588378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4.4848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4.1951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4.3069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06950309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4.2500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4.1852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7815929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4.1707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3.6777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3.9873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92434033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4.2286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4.0338 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4.2147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9364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1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0"/>
            <a:ext cx="10361644" cy="1329792"/>
          </a:xfrm>
        </p:spPr>
        <p:txBody>
          <a:bodyPr>
            <a:no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1-4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題之單位內部排序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)(9/10)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72619"/>
              </p:ext>
            </p:extLst>
          </p:nvPr>
        </p:nvGraphicFramePr>
        <p:xfrm>
          <a:off x="846104" y="1329791"/>
          <a:ext cx="10669621" cy="4888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2519">
                  <a:extLst>
                    <a:ext uri="{9D8B030D-6E8A-4147-A177-3AD203B41FA5}">
                      <a16:colId xmlns:a16="http://schemas.microsoft.com/office/drawing/2014/main" val="176321711"/>
                    </a:ext>
                  </a:extLst>
                </a:gridCol>
                <a:gridCol w="2751180">
                  <a:extLst>
                    <a:ext uri="{9D8B030D-6E8A-4147-A177-3AD203B41FA5}">
                      <a16:colId xmlns:a16="http://schemas.microsoft.com/office/drawing/2014/main" val="2681042469"/>
                    </a:ext>
                  </a:extLst>
                </a:gridCol>
                <a:gridCol w="1931974">
                  <a:extLst>
                    <a:ext uri="{9D8B030D-6E8A-4147-A177-3AD203B41FA5}">
                      <a16:colId xmlns:a16="http://schemas.microsoft.com/office/drawing/2014/main" val="2269129569"/>
                    </a:ext>
                  </a:extLst>
                </a:gridCol>
                <a:gridCol w="1931974">
                  <a:extLst>
                    <a:ext uri="{9D8B030D-6E8A-4147-A177-3AD203B41FA5}">
                      <a16:colId xmlns:a16="http://schemas.microsoft.com/office/drawing/2014/main" val="3459504898"/>
                    </a:ext>
                  </a:extLst>
                </a:gridCol>
                <a:gridCol w="1931974">
                  <a:extLst>
                    <a:ext uri="{9D8B030D-6E8A-4147-A177-3AD203B41FA5}">
                      <a16:colId xmlns:a16="http://schemas.microsoft.com/office/drawing/2014/main" val="112582071"/>
                    </a:ext>
                  </a:extLst>
                </a:gridCol>
              </a:tblGrid>
              <a:tr h="321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各單位自選題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zh-TW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第二名</a:t>
                      </a:r>
                      <a:endParaRPr lang="zh-TW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第三名</a:t>
                      </a:r>
                      <a:endParaRPr lang="zh-TW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第四名</a:t>
                      </a:r>
                      <a:endParaRPr lang="zh-TW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1132404778"/>
                  </a:ext>
                </a:extLst>
              </a:tr>
              <a:tr h="331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全校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38182"/>
                  </a:ext>
                </a:extLst>
              </a:tr>
              <a:tr h="474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註冊課務組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教發中心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招生試務組、招生策略辦公室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787269535"/>
                  </a:ext>
                </a:extLst>
              </a:tr>
              <a:tr h="360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體衛組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課外活動組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宿舍服務中心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2831585280"/>
                  </a:ext>
                </a:extLst>
              </a:tr>
              <a:tr h="308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</a:t>
                      </a:r>
                      <a:r>
                        <a:rPr lang="zh-TW" sz="1600" b="0" kern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</a:t>
                      </a: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營繕組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1256139645"/>
                  </a:ext>
                </a:extLst>
              </a:tr>
              <a:tr h="373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學術發展組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研究資源組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研究資源組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學術發展組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2242525243"/>
                  </a:ext>
                </a:extLst>
              </a:tr>
              <a:tr h="372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b="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學生交換事務組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學生交換事務組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學生交換事務組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2368682209"/>
                  </a:ext>
                </a:extLst>
              </a:tr>
              <a:tr h="486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策略企畫組、知識創新組、資訊安全組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防疫題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軟體工程組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智慧營運組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3779839017"/>
                  </a:ext>
                </a:extLst>
              </a:tr>
              <a:tr h="337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2763340435"/>
                  </a:ext>
                </a:extLst>
              </a:tr>
              <a:tr h="372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推廣教育組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產學合作組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創新育成中心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技術移轉中心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1802480406"/>
                  </a:ext>
                </a:extLst>
              </a:tr>
              <a:tr h="45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b="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公共事務組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綜合業務組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公共事務組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4112843895"/>
                  </a:ext>
                </a:extLst>
              </a:tr>
              <a:tr h="440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退輔考核組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退輔考核組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</a:t>
                      </a:r>
                      <a:r>
                        <a:rPr lang="zh-TW" sz="1600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人力發展組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4274525515"/>
                  </a:ext>
                </a:extLst>
              </a:tr>
              <a:tr h="243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035" marR="17035" marT="0" marB="0" anchor="ctr"/>
                </a:tc>
                <a:extLst>
                  <a:ext uri="{0D108BD9-81ED-4DB2-BD59-A6C34878D82A}">
                    <a16:rowId xmlns:a16="http://schemas.microsoft.com/office/drawing/2014/main" val="634933433"/>
                  </a:ext>
                </a:extLst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846104" y="6432428"/>
            <a:ext cx="682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zh-TW" altLang="en-US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zh-TW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表平均數值</a:t>
            </a:r>
            <a:r>
              <a:rPr lang="zh-TW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高於</a:t>
            </a: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該處室八項</a:t>
            </a:r>
            <a:r>
              <a:rPr lang="zh-TW" altLang="zh-TW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</a:t>
            </a:r>
            <a:r>
              <a:rPr lang="zh-TW" altLang="zh-TW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校平均數者採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紅色</a:t>
            </a:r>
            <a:r>
              <a:rPr lang="zh-TW" altLang="zh-TW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標示。</a:t>
            </a: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21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2361" y="786678"/>
            <a:ext cx="10070122" cy="717717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壹、執行概要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2882" y="1738693"/>
            <a:ext cx="10309274" cy="3273142"/>
          </a:xfrm>
        </p:spPr>
        <p:txBody>
          <a:bodyPr>
            <a:normAutofit/>
          </a:bodyPr>
          <a:lstStyle/>
          <a:p>
            <a:pPr marL="263525" indent="-263525" algn="just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今年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度調查時間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zh-TW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~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本次調查回收總樣本數為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2,454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，篩選回收樣本步驟如下：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60363" indent="-360363">
              <a:buNone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(1)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樣本移除有填寫教師編號、職員助理編號及學號之重複填寫者，僅保留最新一筆填答資料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60363" indent="-360363">
              <a:buNone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(2)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移除未填寫教師編號、職員助理編號及學號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IP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重複樣本。經過上述樣本篩選檢驗，確保調查樣本能充分反映意見後，合計有效樣本數為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2,385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16526"/>
              </p:ext>
            </p:extLst>
          </p:nvPr>
        </p:nvGraphicFramePr>
        <p:xfrm>
          <a:off x="2056974" y="4460690"/>
          <a:ext cx="8366442" cy="1711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5448">
                  <a:extLst>
                    <a:ext uri="{9D8B030D-6E8A-4147-A177-3AD203B41FA5}">
                      <a16:colId xmlns:a16="http://schemas.microsoft.com/office/drawing/2014/main" val="1046557862"/>
                    </a:ext>
                  </a:extLst>
                </a:gridCol>
                <a:gridCol w="2525497">
                  <a:extLst>
                    <a:ext uri="{9D8B030D-6E8A-4147-A177-3AD203B41FA5}">
                      <a16:colId xmlns:a16="http://schemas.microsoft.com/office/drawing/2014/main" val="2866801482"/>
                    </a:ext>
                  </a:extLst>
                </a:gridCol>
                <a:gridCol w="2525497">
                  <a:extLst>
                    <a:ext uri="{9D8B030D-6E8A-4147-A177-3AD203B41FA5}">
                      <a16:colId xmlns:a16="http://schemas.microsoft.com/office/drawing/2014/main" val="1846706241"/>
                    </a:ext>
                  </a:extLst>
                </a:gridCol>
              </a:tblGrid>
              <a:tr h="34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90316281"/>
                  </a:ext>
                </a:extLst>
              </a:tr>
              <a:tr h="34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2,067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86.67%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584926"/>
                  </a:ext>
                </a:extLst>
              </a:tr>
              <a:tr h="34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3.77%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43565612"/>
                  </a:ext>
                </a:extLst>
              </a:tr>
              <a:tr h="34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9.56%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6820342"/>
                  </a:ext>
                </a:extLst>
              </a:tr>
              <a:tr h="34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2,385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62784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6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787400" y="1845734"/>
            <a:ext cx="3969951" cy="44095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針對防疫題項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惟研究發展處、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藝文中心、 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產學處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 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主計室未有提供防疫題項不予採計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總務處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及環安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務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教務處</a:t>
            </a:r>
            <a:endParaRPr lang="en-US" altLang="zh-TW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總務處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及環安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中心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秘書室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務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人事室</a:t>
            </a:r>
            <a:endParaRPr lang="en-US" altLang="zh-TW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6213" lvl="0" indent="-176213" algn="just"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學生：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國際處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人事室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總務處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及環安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中心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教務處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務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</a:t>
            </a:r>
            <a:endParaRPr lang="en-US" altLang="zh-TW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154081" y="300038"/>
            <a:ext cx="10361644" cy="1329792"/>
          </a:xfrm>
        </p:spPr>
        <p:txBody>
          <a:bodyPr>
            <a:noAutofit/>
          </a:bodyPr>
          <a:lstStyle/>
          <a:p>
            <a:pPr marL="723900" indent="-7239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肆、結果分析：行政滿意度暨服務品質滿意度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評比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自選題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：防疫題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)(9/10)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91073"/>
              </p:ext>
            </p:extLst>
          </p:nvPr>
        </p:nvGraphicFramePr>
        <p:xfrm>
          <a:off x="5196841" y="1801704"/>
          <a:ext cx="6204222" cy="4409594"/>
        </p:xfrm>
        <a:graphic>
          <a:graphicData uri="http://schemas.openxmlformats.org/drawingml/2006/table">
            <a:tbl>
              <a:tblPr/>
              <a:tblGrid>
                <a:gridCol w="2543731">
                  <a:extLst>
                    <a:ext uri="{9D8B030D-6E8A-4147-A177-3AD203B41FA5}">
                      <a16:colId xmlns:a16="http://schemas.microsoft.com/office/drawing/2014/main" val="2052392108"/>
                    </a:ext>
                  </a:extLst>
                </a:gridCol>
                <a:gridCol w="1216789">
                  <a:extLst>
                    <a:ext uri="{9D8B030D-6E8A-4147-A177-3AD203B41FA5}">
                      <a16:colId xmlns:a16="http://schemas.microsoft.com/office/drawing/2014/main" val="378959660"/>
                    </a:ext>
                  </a:extLst>
                </a:gridCol>
                <a:gridCol w="1409665">
                  <a:extLst>
                    <a:ext uri="{9D8B030D-6E8A-4147-A177-3AD203B41FA5}">
                      <a16:colId xmlns:a16="http://schemas.microsoft.com/office/drawing/2014/main" val="48186770"/>
                    </a:ext>
                  </a:extLst>
                </a:gridCol>
                <a:gridCol w="1034037">
                  <a:extLst>
                    <a:ext uri="{9D8B030D-6E8A-4147-A177-3AD203B41FA5}">
                      <a16:colId xmlns:a16="http://schemas.microsoft.com/office/drawing/2014/main" val="2019892016"/>
                    </a:ext>
                  </a:extLst>
                </a:gridCol>
              </a:tblGrid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防疫題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</a:t>
                      </a:r>
                      <a:r>
                        <a:rPr lang="en-US" altLang="zh-TW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362842"/>
                  </a:ext>
                </a:extLst>
              </a:tr>
              <a:tr h="3493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平均分數</a:t>
                      </a:r>
                      <a:r>
                        <a:rPr lang="en-US" altLang="zh-TW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11587"/>
                  </a:ext>
                </a:extLst>
              </a:tr>
              <a:tr h="3493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4.0175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3.9452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3.8565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89686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4.2586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3.8002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89051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4.3250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4.4510 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3.9890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01738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</a:t>
                      </a:r>
                      <a:r>
                        <a:rPr lang="zh-TW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7096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4.6957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4.5250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4.0576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①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519918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4.2069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4.0469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3.8671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27525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</a:t>
                      </a:r>
                      <a:r>
                        <a:rPr lang="zh-TW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78088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</a:t>
                      </a:r>
                      <a:r>
                        <a:rPr lang="zh-TW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76792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4.5500 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4.4198 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③</a:t>
                      </a:r>
                      <a:endParaRPr lang="en-US" altLang="zh-TW" sz="18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71112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4.2250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3.7368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4.0274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②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564047"/>
                  </a:ext>
                </a:extLst>
              </a:tr>
              <a:tr h="337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  <a:endParaRPr lang="zh-TW" alt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1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1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97280" y="437322"/>
            <a:ext cx="9557461" cy="1183402"/>
          </a:xfrm>
        </p:spPr>
        <p:txBody>
          <a:bodyPr>
            <a:normAutofit/>
          </a:bodyPr>
          <a:lstStyle/>
          <a:p>
            <a:pPr marL="812800" indent="-8128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伍、檢討與改進：各單位未來業務優先考量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根據開放題意見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)(1/4)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2500" y="1889656"/>
            <a:ext cx="10871200" cy="4394645"/>
          </a:xfrm>
        </p:spPr>
        <p:txBody>
          <a:bodyPr>
            <a:noAutofit/>
          </a:bodyPr>
          <a:lstStyle/>
          <a:p>
            <a:pPr marL="360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服務態度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行政效率、流程待加強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空間規劃與標示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學務處：服務態度、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宿舍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及環安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設備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更新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機車停車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服務態度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研究發展處：無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國際處：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辦理更多活動、講座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服務態度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資處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館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內設備與空間動線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校園軟體設備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增加討論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自習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4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97280" y="437322"/>
            <a:ext cx="9557461" cy="1183402"/>
          </a:xfrm>
        </p:spPr>
        <p:txBody>
          <a:bodyPr>
            <a:normAutofit/>
          </a:bodyPr>
          <a:lstStyle/>
          <a:p>
            <a:pPr marL="723900" indent="-723900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伍、檢討與改進：各單位未來業務優先考量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根據開放題意見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)(2/4)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4082" y="2146546"/>
            <a:ext cx="10288617" cy="4678363"/>
          </a:xfrm>
        </p:spPr>
        <p:txBody>
          <a:bodyPr>
            <a:noAutofit/>
          </a:bodyPr>
          <a:lstStyle/>
          <a:p>
            <a:pPr marL="266700" indent="-2667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藝文中心：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增加大學之道場次及名額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增加活動並調整時間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彈性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     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訂票流程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產學處：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強化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提高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人員辦事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效率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態度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秘書室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加強行政效率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加強人事、聘僱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落實職代工作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主計室：</a:t>
            </a:r>
            <a:r>
              <a:rPr lang="zh-TW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報帳、聘僱等系統待加強，流程應</a:t>
            </a:r>
            <a:r>
              <a:rPr lang="zh-TW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簡化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4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97280" y="437322"/>
            <a:ext cx="9557461" cy="1183402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伍、檢討與改進：未來調查建議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966958"/>
              </p:ext>
            </p:extLst>
          </p:nvPr>
        </p:nvGraphicFramePr>
        <p:xfrm>
          <a:off x="1266297" y="3815644"/>
          <a:ext cx="10058400" cy="2302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7792">
                  <a:extLst>
                    <a:ext uri="{9D8B030D-6E8A-4147-A177-3AD203B41FA5}">
                      <a16:colId xmlns:a16="http://schemas.microsoft.com/office/drawing/2014/main" val="2231199640"/>
                    </a:ext>
                  </a:extLst>
                </a:gridCol>
                <a:gridCol w="1885244">
                  <a:extLst>
                    <a:ext uri="{9D8B030D-6E8A-4147-A177-3AD203B41FA5}">
                      <a16:colId xmlns:a16="http://schemas.microsoft.com/office/drawing/2014/main" val="909417717"/>
                    </a:ext>
                  </a:extLst>
                </a:gridCol>
                <a:gridCol w="1603023">
                  <a:extLst>
                    <a:ext uri="{9D8B030D-6E8A-4147-A177-3AD203B41FA5}">
                      <a16:colId xmlns:a16="http://schemas.microsoft.com/office/drawing/2014/main" val="2314651330"/>
                    </a:ext>
                  </a:extLst>
                </a:gridCol>
                <a:gridCol w="1932341">
                  <a:extLst>
                    <a:ext uri="{9D8B030D-6E8A-4147-A177-3AD203B41FA5}">
                      <a16:colId xmlns:a16="http://schemas.microsoft.com/office/drawing/2014/main" val="4167562591"/>
                    </a:ext>
                  </a:extLst>
                </a:gridCol>
              </a:tblGrid>
              <a:tr h="767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調查年度／該族群全校人數填答比例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職員助理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20343655"/>
                  </a:ext>
                </a:extLst>
              </a:tr>
              <a:tr h="767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sz="22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u="sng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22.63%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(2067/9132)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u="sng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17.48%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(90/515)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31.89%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(228/715)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36726127"/>
                  </a:ext>
                </a:extLst>
              </a:tr>
              <a:tr h="767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22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19.93%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(1820/9132)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12.23%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(63/515)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31.89%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(228/715)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62012788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097280" y="1845733"/>
            <a:ext cx="10058400" cy="43946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向上箭號 7"/>
          <p:cNvSpPr/>
          <p:nvPr/>
        </p:nvSpPr>
        <p:spPr>
          <a:xfrm>
            <a:off x="7484533" y="4995331"/>
            <a:ext cx="203200" cy="2935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1249680" y="1998133"/>
            <a:ext cx="10479476" cy="439464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en-US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年度調查有效</a:t>
            </a:r>
            <a:r>
              <a:rPr lang="zh-TW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樣本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及填答率</a:t>
            </a:r>
            <a:r>
              <a:rPr lang="zh-TW" altLang="zh-TW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較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zh-TW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大幅提升</a:t>
            </a:r>
            <a:r>
              <a:rPr lang="zh-TW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，此外，</a:t>
            </a:r>
            <a:r>
              <a:rPr lang="zh-TW" altLang="zh-TW" sz="24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教師填答人數亦有</a:t>
            </a:r>
            <a:r>
              <a:rPr lang="zh-TW" altLang="zh-TW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顯著提升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今年度</a:t>
            </a:r>
            <a:r>
              <a:rPr lang="zh-TW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新增紙本問卷</a:t>
            </a:r>
            <a:r>
              <a:rPr lang="zh-TW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提供給本校二級單位主管填答，</a:t>
            </a:r>
            <a:r>
              <a:rPr lang="zh-TW" altLang="zh-TW" sz="24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建議來年度調查亦可採行該項調查方式，有效提升教師填答</a:t>
            </a:r>
            <a:r>
              <a:rPr lang="zh-TW" altLang="zh-TW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向上箭號 10"/>
          <p:cNvSpPr/>
          <p:nvPr/>
        </p:nvSpPr>
        <p:spPr>
          <a:xfrm>
            <a:off x="9138355" y="5000974"/>
            <a:ext cx="203200" cy="2935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4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97280" y="437322"/>
            <a:ext cx="9557461" cy="1183402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伍、檢討與改進：未來調查建議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24</a:t>
            </a:fld>
            <a:endParaRPr lang="zh-TW" altLang="en-US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161640"/>
              </p:ext>
            </p:extLst>
          </p:nvPr>
        </p:nvGraphicFramePr>
        <p:xfrm>
          <a:off x="1249680" y="4718756"/>
          <a:ext cx="10202900" cy="130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0725">
                  <a:extLst>
                    <a:ext uri="{9D8B030D-6E8A-4147-A177-3AD203B41FA5}">
                      <a16:colId xmlns:a16="http://schemas.microsoft.com/office/drawing/2014/main" val="2120709051"/>
                    </a:ext>
                  </a:extLst>
                </a:gridCol>
                <a:gridCol w="2550725">
                  <a:extLst>
                    <a:ext uri="{9D8B030D-6E8A-4147-A177-3AD203B41FA5}">
                      <a16:colId xmlns:a16="http://schemas.microsoft.com/office/drawing/2014/main" val="4294748703"/>
                    </a:ext>
                  </a:extLst>
                </a:gridCol>
                <a:gridCol w="2550725">
                  <a:extLst>
                    <a:ext uri="{9D8B030D-6E8A-4147-A177-3AD203B41FA5}">
                      <a16:colId xmlns:a16="http://schemas.microsoft.com/office/drawing/2014/main" val="1360718239"/>
                    </a:ext>
                  </a:extLst>
                </a:gridCol>
                <a:gridCol w="2550725">
                  <a:extLst>
                    <a:ext uri="{9D8B030D-6E8A-4147-A177-3AD203B41FA5}">
                      <a16:colId xmlns:a16="http://schemas.microsoft.com/office/drawing/2014/main" val="2257356545"/>
                    </a:ext>
                  </a:extLst>
                </a:gridCol>
              </a:tblGrid>
              <a:tr h="43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職員助理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12176"/>
                  </a:ext>
                </a:extLst>
              </a:tr>
              <a:tr h="43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0(0.000%)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3(1.316%)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97(5.330%)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23622"/>
                  </a:ext>
                </a:extLst>
              </a:tr>
              <a:tr h="43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1(1.111%)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13(5.702%)</a:t>
                      </a:r>
                      <a:endParaRPr lang="zh-TW" sz="2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86(4.161%)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641292"/>
                  </a:ext>
                </a:extLst>
              </a:tr>
            </a:tbl>
          </a:graphicData>
        </a:graphic>
      </p:graphicFrame>
      <p:sp>
        <p:nvSpPr>
          <p:cNvPr id="11" name="內容版面配置區 2"/>
          <p:cNvSpPr txBox="1">
            <a:spLocks/>
          </p:cNvSpPr>
          <p:nvPr/>
        </p:nvSpPr>
        <p:spPr>
          <a:xfrm>
            <a:off x="1249680" y="1998133"/>
            <a:ext cx="10479476" cy="439464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職員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助理填答人數並未有效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：依照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近兩年度填答抽獎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比例，推論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填答誘因不足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，現行填答抽獎制度為每年度均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由全校填答者抽取一百名中獎者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未能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使職員助理填答者容易獲取獎項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，故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導致填答人數無法有效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；根據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本校人數與填答比例人數研判，未來仍有提升空間，故經與黃副校長討論後建議，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未來應針對不同填答族群進行抽獎，三類族群填答者中獎率均可提升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未來三類族群中獎率均提升為依據當年度填答人數各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，其中高鐵票對於職員助理及教師較有誘因，故平均分配於職員助理與教師抽獎獎項中。</a:t>
            </a:r>
          </a:p>
        </p:txBody>
      </p:sp>
    </p:spTree>
    <p:extLst>
      <p:ext uri="{BB962C8B-B14F-4D97-AF65-F5344CB8AC3E}">
        <p14:creationId xmlns:p14="http://schemas.microsoft.com/office/powerpoint/2010/main" val="26589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74">
            <a:extLst>
              <a:ext uri="{FF2B5EF4-FFF2-40B4-BE49-F238E27FC236}">
                <a16:creationId xmlns:a16="http://schemas.microsoft.com/office/drawing/2014/main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4770473" y="5136322"/>
            <a:ext cx="1735506" cy="1732831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17F6F31-F607-4505-B214-94766F3A9EE2}"/>
              </a:ext>
            </a:extLst>
          </p:cNvPr>
          <p:cNvSpPr/>
          <p:nvPr/>
        </p:nvSpPr>
        <p:spPr>
          <a:xfrm>
            <a:off x="5679704" y="1850713"/>
            <a:ext cx="54840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6000" b="1" spc="-50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+mn-lt"/>
              </a:rPr>
              <a:t>感謝聆聽</a:t>
            </a:r>
            <a:endParaRPr lang="zh-CN" altLang="en-US" sz="6000" b="1" spc="-5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211805" y="-74856"/>
            <a:ext cx="6345905" cy="8214531"/>
            <a:chOff x="426691" y="11113"/>
            <a:chExt cx="4297710" cy="5563222"/>
          </a:xfrm>
        </p:grpSpPr>
        <p:sp>
          <p:nvSpPr>
            <p:cNvPr id="7" name="Freeform 52">
              <a:extLst>
                <a:ext uri="{FF2B5EF4-FFF2-40B4-BE49-F238E27FC236}">
                  <a16:creationId xmlns:a16="http://schemas.microsoft.com/office/drawing/2014/main" id="{5AE7BFE4-B078-4EA6-81A0-FA79891DF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53">
              <a:extLst>
                <a:ext uri="{FF2B5EF4-FFF2-40B4-BE49-F238E27FC236}">
                  <a16:creationId xmlns:a16="http://schemas.microsoft.com/office/drawing/2014/main" id="{495E2E58-4349-4F31-8576-B59B1C28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54">
              <a:extLst>
                <a:ext uri="{FF2B5EF4-FFF2-40B4-BE49-F238E27FC236}">
                  <a16:creationId xmlns:a16="http://schemas.microsoft.com/office/drawing/2014/main" id="{29B2B49A-3D85-4C5F-80DA-3335E282D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55">
              <a:extLst>
                <a:ext uri="{FF2B5EF4-FFF2-40B4-BE49-F238E27FC236}">
                  <a16:creationId xmlns:a16="http://schemas.microsoft.com/office/drawing/2014/main" id="{D11DEE1C-8D6B-4971-B803-7ADEBB1D8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56">
              <a:extLst>
                <a:ext uri="{FF2B5EF4-FFF2-40B4-BE49-F238E27FC236}">
                  <a16:creationId xmlns:a16="http://schemas.microsoft.com/office/drawing/2014/main" id="{67BEB93D-5051-4E32-88CC-DB904F4C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57">
              <a:extLst>
                <a:ext uri="{FF2B5EF4-FFF2-40B4-BE49-F238E27FC236}">
                  <a16:creationId xmlns:a16="http://schemas.microsoft.com/office/drawing/2014/main" id="{9F7DC038-F611-4FB2-BA86-BC1EF178F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58">
              <a:extLst>
                <a:ext uri="{FF2B5EF4-FFF2-40B4-BE49-F238E27FC236}">
                  <a16:creationId xmlns:a16="http://schemas.microsoft.com/office/drawing/2014/main" id="{597C21FE-D10D-4740-99B7-A97FF217A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59">
              <a:extLst>
                <a:ext uri="{FF2B5EF4-FFF2-40B4-BE49-F238E27FC236}">
                  <a16:creationId xmlns:a16="http://schemas.microsoft.com/office/drawing/2014/main" id="{B3A8C18C-7C2B-4B95-AD87-1C6BAD5E5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60">
              <a:extLst>
                <a:ext uri="{FF2B5EF4-FFF2-40B4-BE49-F238E27FC236}">
                  <a16:creationId xmlns:a16="http://schemas.microsoft.com/office/drawing/2014/main" id="{A2A1EC4D-B9C9-42F0-906C-33DEE21C4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61">
              <a:extLst>
                <a:ext uri="{FF2B5EF4-FFF2-40B4-BE49-F238E27FC236}">
                  <a16:creationId xmlns:a16="http://schemas.microsoft.com/office/drawing/2014/main" id="{1022DC44-B6F2-4215-9A4C-57943E5F70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id="{AB631E9B-4A19-4410-AC44-03B42E6F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691" y="178768"/>
              <a:ext cx="3132043" cy="5395567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74">
              <a:extLst>
                <a:ext uri="{FF2B5EF4-FFF2-40B4-BE49-F238E27FC236}">
                  <a16:creationId xmlns:a16="http://schemas.microsoft.com/office/drawing/2014/main" id="{1AD5C506-2500-4255-8BFA-C469462A8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73">
              <a:extLst>
                <a:ext uri="{FF2B5EF4-FFF2-40B4-BE49-F238E27FC236}">
                  <a16:creationId xmlns:a16="http://schemas.microsoft.com/office/drawing/2014/main" id="{6D774D1C-FCE4-4BD5-AED6-4BA41880A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1" y="846138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74">
              <a:extLst>
                <a:ext uri="{FF2B5EF4-FFF2-40B4-BE49-F238E27FC236}">
                  <a16:creationId xmlns:a16="http://schemas.microsoft.com/office/drawing/2014/main" id="{8515E49D-7B65-4A69-9AEA-F203B59DF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74">
              <a:extLst>
                <a:ext uri="{FF2B5EF4-FFF2-40B4-BE49-F238E27FC236}">
                  <a16:creationId xmlns:a16="http://schemas.microsoft.com/office/drawing/2014/main" id="{9726867D-F46C-4BB3-9FA0-FAA4E8694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Freeform 60">
            <a:extLst>
              <a:ext uri="{FF2B5EF4-FFF2-40B4-BE49-F238E27FC236}">
                <a16:creationId xmlns:a16="http://schemas.microsoft.com/office/drawing/2014/main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10261014" y="873276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Freeform 74">
            <a:extLst>
              <a:ext uri="{FF2B5EF4-FFF2-40B4-BE49-F238E27FC236}">
                <a16:creationId xmlns:a16="http://schemas.microsoft.com/office/drawing/2014/main" id="{34A85AC8-8770-4A88-A420-5D65C4BF0D3E}"/>
              </a:ext>
            </a:extLst>
          </p:cNvPr>
          <p:cNvSpPr>
            <a:spLocks/>
          </p:cNvSpPr>
          <p:nvPr/>
        </p:nvSpPr>
        <p:spPr bwMode="auto">
          <a:xfrm>
            <a:off x="10767978" y="394304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68" y="3591700"/>
            <a:ext cx="3305541" cy="24791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6" name="Freeform 60">
            <a:extLst>
              <a:ext uri="{FF2B5EF4-FFF2-40B4-BE49-F238E27FC236}">
                <a16:creationId xmlns:a16="http://schemas.microsoft.com/office/drawing/2014/main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11056110" y="537041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60">
            <a:extLst>
              <a:ext uri="{FF2B5EF4-FFF2-40B4-BE49-F238E27FC236}">
                <a16:creationId xmlns:a16="http://schemas.microsoft.com/office/drawing/2014/main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4447417" y="1401160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Freeform 60">
            <a:extLst>
              <a:ext uri="{FF2B5EF4-FFF2-40B4-BE49-F238E27FC236}">
                <a16:creationId xmlns:a16="http://schemas.microsoft.com/office/drawing/2014/main" id="{657BE2A1-17CF-4C5A-B987-3C54C136740F}"/>
              </a:ext>
            </a:extLst>
          </p:cNvPr>
          <p:cNvSpPr>
            <a:spLocks/>
          </p:cNvSpPr>
          <p:nvPr/>
        </p:nvSpPr>
        <p:spPr bwMode="auto">
          <a:xfrm>
            <a:off x="75108" y="3252538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98911">
            <a:off x="1907904" y="1678570"/>
            <a:ext cx="2505054" cy="255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97279" y="1799433"/>
            <a:ext cx="10358121" cy="46140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TW" sz="24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</a:t>
            </a:r>
            <a:r>
              <a:rPr lang="zh-TW" altLang="en-US" sz="24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、調查樣式</a:t>
            </a:r>
            <a:r>
              <a:rPr lang="zh-TW" altLang="en-US" sz="2400" b="1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修正</a:t>
            </a:r>
            <a:endParaRPr lang="en-US" altLang="zh-TW" sz="2400" b="1" u="sng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44500" indent="-444500" algn="just">
              <a:lnSpc>
                <a:spcPct val="100000"/>
              </a:lnSpc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(1)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降低題目數：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106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年計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75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</a:t>
            </a:r>
            <a:r>
              <a:rPr lang="zh-TW" altLang="en-US" sz="2400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 panose="020B0604020202020204" pitchFamily="34" charset="0"/>
              </a:rPr>
              <a:t>、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107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年計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52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題，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108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年題目架構修正為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「行政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滿意暨服務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品質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」故題目大幅減少為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22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；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年度新增防疫題目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題目調整為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25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題。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44500" indent="-444500" algn="just">
              <a:lnSpc>
                <a:spcPct val="100000"/>
              </a:lnSpc>
              <a:buNone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2)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利用專業線上調查網站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Survey Cake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取代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Google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表單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：調整版面設計，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提供受訪者更簡易閱讀與舒適填答版面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 2" panose="05020102010507070707" pitchFamily="18" charset="2"/>
              </a:rPr>
              <a:t>。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marL="444500" lvl="0" indent="-444500" algn="just">
              <a:lnSpc>
                <a:spcPct val="100000"/>
              </a:lnSpc>
              <a:buClr>
                <a:srgbClr val="99CB38"/>
              </a:buClr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(3)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整併調查單位：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環安中心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因</a:t>
            </a:r>
            <a:r>
              <a:rPr lang="zh-TW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單位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編制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較小併入總務處評比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；另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校友服務中心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因</a:t>
            </a:r>
            <a:r>
              <a:rPr lang="zh-TW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服務對象為校友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非本校教職員工、學生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不列入學校滿意度調查</a:t>
            </a:r>
            <a:r>
              <a:rPr lang="zh-TW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154082" y="347241"/>
            <a:ext cx="10301317" cy="1282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貳、優點：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續採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年調查樣式，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年整體填答率持續上升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17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0081" y="1743129"/>
            <a:ext cx="10002401" cy="25510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2400" b="1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B</a:t>
            </a:r>
            <a:r>
              <a:rPr lang="zh-TW" altLang="en-US" sz="2400" b="1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、降低題數集填答時間</a:t>
            </a:r>
            <a:endParaRPr lang="en-US" altLang="zh-TW" sz="2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TW" altLang="en-US" sz="2400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 panose="020B0604020202020204" pitchFamily="34" charset="0"/>
              </a:rPr>
              <a:t>→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調查樣式修正</a:t>
            </a:r>
            <a:r>
              <a:rPr lang="zh-TW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學生填答人數大幅成長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與過去兩年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(106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年度、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107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年度、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108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相較之下，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有效提升整體填答率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TW" altLang="en-US" sz="2400" b="1" dirty="0" smtClean="0">
                <a:solidFill>
                  <a:schemeClr val="tx1"/>
                </a:solidFill>
                <a:latin typeface="新細明體" panose="02020500000000000000" pitchFamily="18" charset="-120"/>
                <a:cs typeface="Arial" panose="020B0604020202020204" pitchFamily="34" charset="0"/>
              </a:rPr>
              <a:t>→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為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有效提升教師填答率，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年度除線上調查發放問卷外，亦同時採行紙本問卷發放給本校二級單位主管填答，有效大幅提升教師填答率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Wingdings 2" panose="05020102010507070707" pitchFamily="18" charset="2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154082" y="347241"/>
            <a:ext cx="10335953" cy="1282589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優點：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一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續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採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108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年調查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樣式，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年整體填答率持續上升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2/4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8132"/>
              </p:ext>
            </p:extLst>
          </p:nvPr>
        </p:nvGraphicFramePr>
        <p:xfrm>
          <a:off x="1210081" y="4294209"/>
          <a:ext cx="10058401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309">
                  <a:extLst>
                    <a:ext uri="{9D8B030D-6E8A-4147-A177-3AD203B41FA5}">
                      <a16:colId xmlns:a16="http://schemas.microsoft.com/office/drawing/2014/main" val="3475830605"/>
                    </a:ext>
                  </a:extLst>
                </a:gridCol>
                <a:gridCol w="2566904">
                  <a:extLst>
                    <a:ext uri="{9D8B030D-6E8A-4147-A177-3AD203B41FA5}">
                      <a16:colId xmlns:a16="http://schemas.microsoft.com/office/drawing/2014/main" val="3747238512"/>
                    </a:ext>
                  </a:extLst>
                </a:gridCol>
                <a:gridCol w="1963400">
                  <a:extLst>
                    <a:ext uri="{9D8B030D-6E8A-4147-A177-3AD203B41FA5}">
                      <a16:colId xmlns:a16="http://schemas.microsoft.com/office/drawing/2014/main" val="550145121"/>
                    </a:ext>
                  </a:extLst>
                </a:gridCol>
                <a:gridCol w="1963400">
                  <a:extLst>
                    <a:ext uri="{9D8B030D-6E8A-4147-A177-3AD203B41FA5}">
                      <a16:colId xmlns:a16="http://schemas.microsoft.com/office/drawing/2014/main" val="3256753998"/>
                    </a:ext>
                  </a:extLst>
                </a:gridCol>
                <a:gridCol w="1961388">
                  <a:extLst>
                    <a:ext uri="{9D8B030D-6E8A-4147-A177-3AD203B41FA5}">
                      <a16:colId xmlns:a16="http://schemas.microsoft.com/office/drawing/2014/main" val="3117660417"/>
                    </a:ext>
                  </a:extLst>
                </a:gridCol>
              </a:tblGrid>
              <a:tr h="35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調查年度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調查完成份數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職員助理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4454368"/>
                  </a:ext>
                </a:extLst>
              </a:tr>
              <a:tr h="35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sz="2400" b="1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1" u="sng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2,385</a:t>
                      </a:r>
                      <a:endParaRPr lang="zh-TW" sz="2400" b="1" u="sng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2,067</a:t>
                      </a:r>
                      <a:endParaRPr lang="zh-TW" sz="2400" b="1" u="sng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</a:t>
                      </a:r>
                      <a:endParaRPr lang="zh-TW" sz="2400" b="1" u="sng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</a:t>
                      </a:r>
                      <a:endParaRPr lang="zh-TW" sz="2400" b="1" u="sng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165806"/>
                  </a:ext>
                </a:extLst>
              </a:tr>
              <a:tr h="35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2,111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1,820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</a:t>
                      </a: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731887"/>
                  </a:ext>
                </a:extLst>
              </a:tr>
              <a:tr h="35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1,408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975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350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000846"/>
                  </a:ext>
                </a:extLst>
              </a:tr>
              <a:tr h="35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1,854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1,523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270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921198"/>
                  </a:ext>
                </a:extLst>
              </a:tr>
            </a:tbl>
          </a:graphicData>
        </a:graphic>
      </p:graphicFrame>
      <p:sp>
        <p:nvSpPr>
          <p:cNvPr id="6" name="向上箭號 5"/>
          <p:cNvSpPr/>
          <p:nvPr/>
        </p:nvSpPr>
        <p:spPr>
          <a:xfrm>
            <a:off x="6953956" y="4673601"/>
            <a:ext cx="203200" cy="2935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上箭號 7"/>
          <p:cNvSpPr/>
          <p:nvPr/>
        </p:nvSpPr>
        <p:spPr>
          <a:xfrm>
            <a:off x="8748889" y="4673601"/>
            <a:ext cx="203200" cy="2935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上箭號 9"/>
          <p:cNvSpPr/>
          <p:nvPr/>
        </p:nvSpPr>
        <p:spPr>
          <a:xfrm>
            <a:off x="4859867" y="4673600"/>
            <a:ext cx="203200" cy="2935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2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46078" y="898468"/>
            <a:ext cx="10880900" cy="731362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優點：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)109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年續採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年新增開放題，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年填答更為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踴躍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(3/4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787859"/>
            <a:ext cx="10058400" cy="10826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109</a:t>
            </a:r>
            <a:r>
              <a:rPr lang="zh-TW" altLang="en-US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年續採</a:t>
            </a:r>
            <a:r>
              <a:rPr lang="en-US" altLang="zh-TW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108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年度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新增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第二部份問項，由填答者圈選出過去一年經常接觸過單位後，詢問對於該單位具體</a:t>
            </a:r>
            <a:r>
              <a:rPr lang="zh-TW" altLang="en-US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建議，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更能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反應實際到訪感受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以利各單位進行修正</a:t>
            </a:r>
            <a:r>
              <a:rPr lang="zh-TW" altLang="en-US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2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en-US" sz="2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59658"/>
              </p:ext>
            </p:extLst>
          </p:nvPr>
        </p:nvGraphicFramePr>
        <p:xfrm>
          <a:off x="1154083" y="2759643"/>
          <a:ext cx="9814876" cy="3383280"/>
        </p:xfrm>
        <a:graphic>
          <a:graphicData uri="http://schemas.openxmlformats.org/drawingml/2006/table">
            <a:tbl>
              <a:tblPr/>
              <a:tblGrid>
                <a:gridCol w="3415962">
                  <a:extLst>
                    <a:ext uri="{9D8B030D-6E8A-4147-A177-3AD203B41FA5}">
                      <a16:colId xmlns:a16="http://schemas.microsoft.com/office/drawing/2014/main" val="586920442"/>
                    </a:ext>
                  </a:extLst>
                </a:gridCol>
                <a:gridCol w="3199457">
                  <a:extLst>
                    <a:ext uri="{9D8B030D-6E8A-4147-A177-3AD203B41FA5}">
                      <a16:colId xmlns:a16="http://schemas.microsoft.com/office/drawing/2014/main" val="783289701"/>
                    </a:ext>
                  </a:extLst>
                </a:gridCol>
                <a:gridCol w="3199457">
                  <a:extLst>
                    <a:ext uri="{9D8B030D-6E8A-4147-A177-3AD203B41FA5}">
                      <a16:colId xmlns:a16="http://schemas.microsoft.com/office/drawing/2014/main" val="1034922339"/>
                    </a:ext>
                  </a:extLst>
                </a:gridCol>
              </a:tblGrid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行政單位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年開放題填答人數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年開放題填答人數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67856"/>
                  </a:ext>
                </a:extLst>
              </a:tr>
              <a:tr h="2547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04139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96243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總務處及環安中心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98234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研究發展處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80933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24569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圖資處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51861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藝文中心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41714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產學處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4518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秘書室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69157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人事室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62159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主計室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B3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48880"/>
                  </a:ext>
                </a:extLst>
              </a:tr>
            </a:tbl>
          </a:graphicData>
        </a:graphic>
      </p:graphicFrame>
      <p:sp>
        <p:nvSpPr>
          <p:cNvPr id="2" name="向上箭號 1"/>
          <p:cNvSpPr/>
          <p:nvPr/>
        </p:nvSpPr>
        <p:spPr>
          <a:xfrm>
            <a:off x="9900458" y="3028556"/>
            <a:ext cx="609498" cy="301908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7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48040" y="499011"/>
            <a:ext cx="5158206" cy="1163137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貳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合理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調整計分方式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，可避免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少數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人決定評分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(4/4)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24070" y="1845734"/>
            <a:ext cx="4815195" cy="4369536"/>
          </a:xfrm>
        </p:spPr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本年度調查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 panose="020B0604020202020204" pitchFamily="34" charset="0"/>
              </a:rPr>
              <a:t>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採計填答比例低於學生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3%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、職員助理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7%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、教師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10%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之族群意見與計分」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標準</a:t>
            </a:r>
            <a:r>
              <a:rPr lang="zh-TW" altLang="en-US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，以</a:t>
            </a:r>
            <a:r>
              <a:rPr lang="zh-TW" altLang="en-US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更符合一般民調統計的原則及提升計分的公平性</a:t>
            </a:r>
            <a:r>
              <a:rPr lang="zh-TW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職員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助理部分，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藝文中心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(4.39%)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不採計評分。</a:t>
            </a:r>
            <a:endParaRPr lang="en-US" altLang="zh-TW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在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部分，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秘書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室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2.66%)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採計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評分。</a:t>
            </a:r>
            <a:endParaRPr lang="en-US" altLang="zh-TW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計分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方式為：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*(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非常滿意人數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)+4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*(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滿意人數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)+3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*(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普通人數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)+2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*(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不滿意人數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)+1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*(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非常不滿意人數</a:t>
            </a: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)/</a:t>
            </a:r>
            <a:r>
              <a:rPr lang="zh-TW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該身份別總人數</a:t>
            </a:r>
            <a:r>
              <a:rPr lang="zh-TW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65304"/>
              </p:ext>
            </p:extLst>
          </p:nvPr>
        </p:nvGraphicFramePr>
        <p:xfrm>
          <a:off x="5506246" y="217450"/>
          <a:ext cx="6443158" cy="6091117"/>
        </p:xfrm>
        <a:graphic>
          <a:graphicData uri="http://schemas.openxmlformats.org/drawingml/2006/table">
            <a:tbl>
              <a:tblPr/>
              <a:tblGrid>
                <a:gridCol w="2146475">
                  <a:extLst>
                    <a:ext uri="{9D8B030D-6E8A-4147-A177-3AD203B41FA5}">
                      <a16:colId xmlns:a16="http://schemas.microsoft.com/office/drawing/2014/main" val="4189558526"/>
                    </a:ext>
                  </a:extLst>
                </a:gridCol>
                <a:gridCol w="582347">
                  <a:extLst>
                    <a:ext uri="{9D8B030D-6E8A-4147-A177-3AD203B41FA5}">
                      <a16:colId xmlns:a16="http://schemas.microsoft.com/office/drawing/2014/main" val="150686380"/>
                    </a:ext>
                  </a:extLst>
                </a:gridCol>
                <a:gridCol w="821260">
                  <a:extLst>
                    <a:ext uri="{9D8B030D-6E8A-4147-A177-3AD203B41FA5}">
                      <a16:colId xmlns:a16="http://schemas.microsoft.com/office/drawing/2014/main" val="4035317377"/>
                    </a:ext>
                  </a:extLst>
                </a:gridCol>
                <a:gridCol w="821260">
                  <a:extLst>
                    <a:ext uri="{9D8B030D-6E8A-4147-A177-3AD203B41FA5}">
                      <a16:colId xmlns:a16="http://schemas.microsoft.com/office/drawing/2014/main" val="3519738002"/>
                    </a:ext>
                  </a:extLst>
                </a:gridCol>
                <a:gridCol w="1250556">
                  <a:extLst>
                    <a:ext uri="{9D8B030D-6E8A-4147-A177-3AD203B41FA5}">
                      <a16:colId xmlns:a16="http://schemas.microsoft.com/office/drawing/2014/main" val="3903533420"/>
                    </a:ext>
                  </a:extLst>
                </a:gridCol>
                <a:gridCol w="821260">
                  <a:extLst>
                    <a:ext uri="{9D8B030D-6E8A-4147-A177-3AD203B41FA5}">
                      <a16:colId xmlns:a16="http://schemas.microsoft.com/office/drawing/2014/main" val="4155788781"/>
                    </a:ext>
                  </a:extLst>
                </a:gridCol>
              </a:tblGrid>
              <a:tr h="2557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過去一年經常接觸的單位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職員/助理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32282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教務處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1,696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57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1834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80716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82.05%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63.33%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35.53%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76.90%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142134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學務處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1,349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59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1446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11786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65.26%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42.22%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25.88%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60.63%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618785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總務處及環安中心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437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591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40559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21.14%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47.78%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48.68%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24.78%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609935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研究發展處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46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235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27471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6.68%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56.67%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20.18%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9.85%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796756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國際處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490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47676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20.37%</a:t>
                      </a:r>
                      <a:endParaRPr 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27.78%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19.30%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20.55%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71344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圖資處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1,447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34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1549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52577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70.00%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37.78%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29.82%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64.95%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510285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藝文中心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1600" b="1" i="0" u="sng" strike="noStrike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871165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23.27%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18.89%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4.39%</a:t>
                      </a:r>
                      <a:endParaRPr lang="zh-TW" sz="1600" b="1" i="0" u="sng" strike="noStrike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21.30%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856146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產學處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103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179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16841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4.98%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38.89%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17.98%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7.51%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785218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秘書室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55</a:t>
                      </a:r>
                      <a:endParaRPr lang="zh-TW" sz="1600" b="1" i="0" u="sng" strike="noStrike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82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54693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2.66%</a:t>
                      </a:r>
                      <a:endParaRPr lang="zh-TW" sz="1600" b="1" i="0" u="sng" strike="noStrike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23.33%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35.96%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6.62%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57239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人事室</a:t>
                      </a:r>
                      <a:endParaRPr lang="zh-TW" sz="16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83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122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247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77585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4.02%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46.67%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53.51%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10.36%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82778"/>
                  </a:ext>
                </a:extLst>
              </a:tr>
              <a:tr h="265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主計室</a:t>
                      </a:r>
                      <a:endParaRPr 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次數</a:t>
                      </a: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36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148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352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14354"/>
                  </a:ext>
                </a:extLst>
              </a:tr>
              <a:tr h="2652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8.13%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40.00%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64.91%</a:t>
                      </a:r>
                      <a:endParaRPr lang="zh-TW" sz="16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14.76%</a:t>
                      </a:r>
                      <a:endParaRPr 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56" marR="6256" marT="6256" marB="0" anchor="ctr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83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78591" y="646691"/>
            <a:ext cx="10364817" cy="731362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參、族群分析：大學部學生填答率較研究所學生踴躍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1" y="1910386"/>
            <a:ext cx="4551165" cy="4023360"/>
          </a:xfrm>
        </p:spPr>
        <p:txBody>
          <a:bodyPr>
            <a:normAutofit/>
          </a:bodyPr>
          <a:lstStyle/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學生共計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2,067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有效樣本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，大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學部學生樣本計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1,210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，研究所學生樣本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857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份</a:t>
            </a:r>
            <a:endParaRPr lang="en-US" altLang="zh-TW" sz="26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填答樣本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以二年級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為多數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27.69%)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，其次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為三年級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21.49%)</a:t>
            </a:r>
            <a:endParaRPr lang="en-US" altLang="zh-TW" sz="2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68288" indent="-268288" algn="just">
              <a:buFont typeface="Wingdings" panose="05000000000000000000" pitchFamily="2" charset="2"/>
              <a:buChar char="l"/>
            </a:pP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研究所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填答樣本以一年級為多數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44.46%)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，其次為二年級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38.27%)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2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31743"/>
              </p:ext>
            </p:extLst>
          </p:nvPr>
        </p:nvGraphicFramePr>
        <p:xfrm>
          <a:off x="5939760" y="1845734"/>
          <a:ext cx="5272723" cy="4280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60">
                  <a:extLst>
                    <a:ext uri="{9D8B030D-6E8A-4147-A177-3AD203B41FA5}">
                      <a16:colId xmlns:a16="http://schemas.microsoft.com/office/drawing/2014/main" val="3832236919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388672969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95062822"/>
                    </a:ext>
                  </a:extLst>
                </a:gridCol>
                <a:gridCol w="1489363">
                  <a:extLst>
                    <a:ext uri="{9D8B030D-6E8A-4147-A177-3AD203B41FA5}">
                      <a16:colId xmlns:a16="http://schemas.microsoft.com/office/drawing/2014/main" val="3322006551"/>
                    </a:ext>
                  </a:extLst>
                </a:gridCol>
              </a:tblGrid>
              <a:tr h="3401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就讀年級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43237284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一年級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6121857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26.45%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44.46%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89127338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二年級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335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328</a:t>
                      </a:r>
                      <a:endParaRPr lang="zh-TW" sz="1600" b="1" u="sng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46486417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27.69%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38.27%</a:t>
                      </a:r>
                      <a:endParaRPr lang="zh-TW" sz="1600" b="1" u="sng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955263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三年級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260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79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49861280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21.49%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9.22%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92193801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四年級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279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22873907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23.06%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4621233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96232049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3.73%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27151675"/>
                  </a:ext>
                </a:extLst>
              </a:tr>
              <a:tr h="3283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1,210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35645986"/>
                  </a:ext>
                </a:extLst>
              </a:tr>
              <a:tr h="3283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9071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730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70955" y="647026"/>
            <a:ext cx="10453717" cy="731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參、族群分析：大學部學生填答率較研究所學生踴躍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85513"/>
              </p:ext>
            </p:extLst>
          </p:nvPr>
        </p:nvGraphicFramePr>
        <p:xfrm>
          <a:off x="1154083" y="1770927"/>
          <a:ext cx="10058399" cy="4549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597">
                  <a:extLst>
                    <a:ext uri="{9D8B030D-6E8A-4147-A177-3AD203B41FA5}">
                      <a16:colId xmlns:a16="http://schemas.microsoft.com/office/drawing/2014/main" val="167350398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701813097"/>
                    </a:ext>
                  </a:extLst>
                </a:gridCol>
                <a:gridCol w="3093720">
                  <a:extLst>
                    <a:ext uri="{9D8B030D-6E8A-4147-A177-3AD203B41FA5}">
                      <a16:colId xmlns:a16="http://schemas.microsoft.com/office/drawing/2014/main" val="77952695"/>
                    </a:ext>
                  </a:extLst>
                </a:gridCol>
                <a:gridCol w="2998122">
                  <a:extLst>
                    <a:ext uri="{9D8B030D-6E8A-4147-A177-3AD203B41FA5}">
                      <a16:colId xmlns:a16="http://schemas.microsoft.com/office/drawing/2014/main" val="3484067460"/>
                    </a:ext>
                  </a:extLst>
                </a:gridCol>
              </a:tblGrid>
              <a:tr h="3588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就讀學院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93604834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173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845866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14.30%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12.49%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58825612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379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296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17854731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31.32%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u="sng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34.54%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8545569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229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285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24640274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18.93%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33.26%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90543691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91020687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13.80%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3.97%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27224697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社會科學院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27012522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9.26%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10.62%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4213347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海洋科學院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05136452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10.74%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5.02%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50889938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西灣學院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894228489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1.65%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0.12%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692453608"/>
                  </a:ext>
                </a:extLst>
              </a:tr>
              <a:tr h="261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1,210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857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17172508"/>
                  </a:ext>
                </a:extLst>
              </a:tr>
              <a:tr h="261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67959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154082" y="711198"/>
            <a:ext cx="10447367" cy="567648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參、族群分析：教師填答數未來仍有提升空間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(3/4)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FB5-EFB4-43AC-8F02-8E3FC33F0C58}" type="slidenum">
              <a:rPr lang="zh-TW" altLang="en-US" smtClean="0"/>
              <a:t>9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17021"/>
              </p:ext>
            </p:extLst>
          </p:nvPr>
        </p:nvGraphicFramePr>
        <p:xfrm>
          <a:off x="1154082" y="1979294"/>
          <a:ext cx="10214958" cy="4147185"/>
        </p:xfrm>
        <a:graphic>
          <a:graphicData uri="http://schemas.openxmlformats.org/drawingml/2006/table">
            <a:tbl>
              <a:tblPr/>
              <a:tblGrid>
                <a:gridCol w="3023118">
                  <a:extLst>
                    <a:ext uri="{9D8B030D-6E8A-4147-A177-3AD203B41FA5}">
                      <a16:colId xmlns:a16="http://schemas.microsoft.com/office/drawing/2014/main" val="4072563804"/>
                    </a:ext>
                  </a:extLst>
                </a:gridCol>
                <a:gridCol w="3595920">
                  <a:extLst>
                    <a:ext uri="{9D8B030D-6E8A-4147-A177-3AD203B41FA5}">
                      <a16:colId xmlns:a16="http://schemas.microsoft.com/office/drawing/2014/main" val="4062092323"/>
                    </a:ext>
                  </a:extLst>
                </a:gridCol>
                <a:gridCol w="3595920">
                  <a:extLst>
                    <a:ext uri="{9D8B030D-6E8A-4147-A177-3AD203B41FA5}">
                      <a16:colId xmlns:a16="http://schemas.microsoft.com/office/drawing/2014/main" val="2111237938"/>
                    </a:ext>
                  </a:extLst>
                </a:gridCol>
              </a:tblGrid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任教學院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年填答百分比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年填答百分比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578557"/>
                  </a:ext>
                </a:extLst>
              </a:tr>
              <a:tr h="47536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14.29%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23.33%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71248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22.22%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26.67%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01703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11.11%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11.11%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09922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19.05%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8.89%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42963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社會科學院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12.70%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11.11%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90816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海洋科學院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15.87%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13.33%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94838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西灣學院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5.56%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65077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9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回顧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3992</Words>
  <Application>Microsoft Office PowerPoint</Application>
  <PresentationFormat>寬螢幕</PresentationFormat>
  <Paragraphs>1127</Paragraphs>
  <Slides>25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7" baseType="lpstr">
      <vt:lpstr>等线</vt:lpstr>
      <vt:lpstr>宋体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Wingdings 2</vt:lpstr>
      <vt:lpstr>回顧</vt:lpstr>
      <vt:lpstr>PowerPoint 簡報</vt:lpstr>
      <vt:lpstr>壹、執行概要</vt:lpstr>
      <vt:lpstr>PowerPoint 簡報</vt:lpstr>
      <vt:lpstr>貳、優點： (一)續採108年調查樣式，109年整體填答率持續上升(2/4)</vt:lpstr>
      <vt:lpstr>貳、優點： (二)109年續採108年新增開放題，109年填答更為踴躍(3/4)</vt:lpstr>
      <vt:lpstr> 貳、優點: (三)合理調整計分方式，可避免        少數人決定評分結果(4/4)</vt:lpstr>
      <vt:lpstr>參、族群分析：大學部學生填答率較研究所學生踴躍(1/4)</vt:lpstr>
      <vt:lpstr>PowerPoint 簡報</vt:lpstr>
      <vt:lpstr>參、族群分析：教師填答數未來仍有提升空間(3/4)</vt:lpstr>
      <vt:lpstr>參、族群分析：職員/助理填答數未來仍有提升空間(4/4)</vt:lpstr>
      <vt:lpstr>肆、結果分析：行政滿意度暨服務品質滿意度評比 (四項共同題+四項自選題)(1/10)</vt:lpstr>
      <vt:lpstr>肆、結果分析：行政滿意度暨服務品質滿意度評比(108.109年綜合八項評比)(2/10)</vt:lpstr>
      <vt:lpstr>肆、結果分析：行政滿意度暨服務品質滿意度評比 (四項共同題平均)(3/10)</vt:lpstr>
      <vt:lpstr>肆、結果分析：行政滿意度暨服務品質滿意度評比(108.109年綜合四項評比)( 4/10)</vt:lpstr>
      <vt:lpstr>肆、結果分析：行政滿意度暨服務品質滿意度評比 (共同題1：空間環境)(5/10)</vt:lpstr>
      <vt:lpstr>肆、結果分析：行政滿意度暨服務品質滿意度評比 (共同題2：專業素質)(6/10)</vt:lpstr>
      <vt:lpstr>肆、結果分析：行政滿意度暨服務品質滿意度評比 (共同題3：服務態度)(7/10)</vt:lpstr>
      <vt:lpstr>肆、結果分析：行政滿意度暨服務品質滿意度評比 (共同題4：資訊效率及親民性)(8/10)</vt:lpstr>
      <vt:lpstr>肆、結果分析：行政滿意度暨服務品質滿意度評比 (自選題1-4題之單位內部排序)(9/10)</vt:lpstr>
      <vt:lpstr>肆、結果分析：行政滿意度暨服務品質滿意度評比 (自選題4：防疫題)(9/10)</vt:lpstr>
      <vt:lpstr>伍、檢討與改進：各單位未來業務優先考量項目 (根據開放題意見)(1/4)</vt:lpstr>
      <vt:lpstr>伍、檢討與改進：各單位未來業務優先考量項目 (根據開放題意見)(2/4)</vt:lpstr>
      <vt:lpstr>伍、檢討與改進：未來調查建議(3/4)</vt:lpstr>
      <vt:lpstr>伍、檢討與改進：未來調查建議(4/4)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nsysusurvey</dc:creator>
  <cp:lastModifiedBy>Windows 使用者</cp:lastModifiedBy>
  <cp:revision>341</cp:revision>
  <cp:lastPrinted>2021-01-18T11:24:31Z</cp:lastPrinted>
  <dcterms:created xsi:type="dcterms:W3CDTF">2019-08-17T16:01:53Z</dcterms:created>
  <dcterms:modified xsi:type="dcterms:W3CDTF">2021-01-20T02:13:34Z</dcterms:modified>
</cp:coreProperties>
</file>